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3988" cy="12803188"/>
  <p:notesSz cx="6864350" cy="9996488"/>
  <p:defaultTextStyle>
    <a:defPPr>
      <a:defRPr lang="pt-BR"/>
    </a:defPPr>
    <a:lvl1pPr marL="0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078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2155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3233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4309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5387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66465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27543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88620" algn="l" defTabSz="112215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3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36" y="-7104"/>
      </p:cViewPr>
      <p:guideLst>
        <p:guide orient="horz" pos="4033"/>
        <p:guide pos="24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/>
          <a:lstStyle>
            <a:lvl1pPr algn="r">
              <a:defRPr sz="1200"/>
            </a:lvl1pPr>
          </a:lstStyle>
          <a:p>
            <a:fld id="{89F9D348-8F54-4A65-920D-DFD11459C194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95525" y="750888"/>
            <a:ext cx="2273300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97" tIns="46449" rIns="92897" bIns="4644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6435" y="4748331"/>
            <a:ext cx="5491480" cy="4498421"/>
          </a:xfrm>
          <a:prstGeom prst="rect">
            <a:avLst/>
          </a:prstGeom>
        </p:spPr>
        <p:txBody>
          <a:bodyPr vert="horz" lIns="92897" tIns="46449" rIns="92897" bIns="46449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94929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5"/>
          </a:xfrm>
          <a:prstGeom prst="rect">
            <a:avLst/>
          </a:prstGeom>
        </p:spPr>
        <p:txBody>
          <a:bodyPr vert="horz" lIns="92897" tIns="46449" rIns="92897" bIns="46449" rtlCol="0" anchor="b"/>
          <a:lstStyle>
            <a:lvl1pPr algn="r">
              <a:defRPr sz="1200"/>
            </a:lvl1pPr>
          </a:lstStyle>
          <a:p>
            <a:fld id="{120C2035-4C10-40A7-A439-263AEB4D00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61078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22155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683233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44309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05387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366465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927543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488620" algn="l" defTabSz="112215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95525" y="750888"/>
            <a:ext cx="2273300" cy="37465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C2035-4C10-40A7-A439-263AEB4D00F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3049" y="3977293"/>
            <a:ext cx="6607890" cy="274438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6098" y="7255142"/>
            <a:ext cx="5441792" cy="32719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2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3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5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6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27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636141" y="512724"/>
            <a:ext cx="1749147" cy="1092420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8701" y="512724"/>
            <a:ext cx="5117875" cy="1092420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092" y="8227233"/>
            <a:ext cx="6607890" cy="254285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14092" y="5426542"/>
            <a:ext cx="6607890" cy="2800695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0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2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323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43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53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66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275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8701" y="2987414"/>
            <a:ext cx="3433511" cy="844951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951777" y="2987414"/>
            <a:ext cx="3433511" cy="844951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8704" y="2865901"/>
            <a:ext cx="3434861" cy="119437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078" indent="0">
              <a:buNone/>
              <a:defRPr sz="2500" b="1"/>
            </a:lvl2pPr>
            <a:lvl3pPr marL="1122155" indent="0">
              <a:buNone/>
              <a:defRPr sz="2200" b="1"/>
            </a:lvl3pPr>
            <a:lvl4pPr marL="1683233" indent="0">
              <a:buNone/>
              <a:defRPr sz="2000" b="1"/>
            </a:lvl4pPr>
            <a:lvl5pPr marL="2244309" indent="0">
              <a:buNone/>
              <a:defRPr sz="2000" b="1"/>
            </a:lvl5pPr>
            <a:lvl6pPr marL="2805387" indent="0">
              <a:buNone/>
              <a:defRPr sz="2000" b="1"/>
            </a:lvl6pPr>
            <a:lvl7pPr marL="3366465" indent="0">
              <a:buNone/>
              <a:defRPr sz="2000" b="1"/>
            </a:lvl7pPr>
            <a:lvl8pPr marL="3927543" indent="0">
              <a:buNone/>
              <a:defRPr sz="2000" b="1"/>
            </a:lvl8pPr>
            <a:lvl9pPr marL="4488620" indent="0">
              <a:buNone/>
              <a:defRPr sz="20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8704" y="4060270"/>
            <a:ext cx="3434861" cy="73766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949081" y="2865901"/>
            <a:ext cx="3436210" cy="119437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078" indent="0">
              <a:buNone/>
              <a:defRPr sz="2500" b="1"/>
            </a:lvl2pPr>
            <a:lvl3pPr marL="1122155" indent="0">
              <a:buNone/>
              <a:defRPr sz="2200" b="1"/>
            </a:lvl3pPr>
            <a:lvl4pPr marL="1683233" indent="0">
              <a:buNone/>
              <a:defRPr sz="2000" b="1"/>
            </a:lvl4pPr>
            <a:lvl5pPr marL="2244309" indent="0">
              <a:buNone/>
              <a:defRPr sz="2000" b="1"/>
            </a:lvl5pPr>
            <a:lvl6pPr marL="2805387" indent="0">
              <a:buNone/>
              <a:defRPr sz="2000" b="1"/>
            </a:lvl6pPr>
            <a:lvl7pPr marL="3366465" indent="0">
              <a:buNone/>
              <a:defRPr sz="2000" b="1"/>
            </a:lvl7pPr>
            <a:lvl8pPr marL="3927543" indent="0">
              <a:buNone/>
              <a:defRPr sz="2000" b="1"/>
            </a:lvl8pPr>
            <a:lvl9pPr marL="4488620" indent="0">
              <a:buNone/>
              <a:defRPr sz="20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949081" y="4060270"/>
            <a:ext cx="3436210" cy="73766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703" y="509759"/>
            <a:ext cx="2557589" cy="216943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9417" y="509763"/>
            <a:ext cx="4345876" cy="10927167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8703" y="2679189"/>
            <a:ext cx="2557589" cy="8757737"/>
          </a:xfrm>
        </p:spPr>
        <p:txBody>
          <a:bodyPr/>
          <a:lstStyle>
            <a:lvl1pPr marL="0" indent="0">
              <a:buNone/>
              <a:defRPr sz="1700"/>
            </a:lvl1pPr>
            <a:lvl2pPr marL="561078" indent="0">
              <a:buNone/>
              <a:defRPr sz="1500"/>
            </a:lvl2pPr>
            <a:lvl3pPr marL="1122155" indent="0">
              <a:buNone/>
              <a:defRPr sz="1200"/>
            </a:lvl3pPr>
            <a:lvl4pPr marL="1683233" indent="0">
              <a:buNone/>
              <a:defRPr sz="1100"/>
            </a:lvl4pPr>
            <a:lvl5pPr marL="2244309" indent="0">
              <a:buNone/>
              <a:defRPr sz="1100"/>
            </a:lvl5pPr>
            <a:lvl6pPr marL="2805387" indent="0">
              <a:buNone/>
              <a:defRPr sz="1100"/>
            </a:lvl6pPr>
            <a:lvl7pPr marL="3366465" indent="0">
              <a:buNone/>
              <a:defRPr sz="1100"/>
            </a:lvl7pPr>
            <a:lvl8pPr marL="3927543" indent="0">
              <a:buNone/>
              <a:defRPr sz="1100"/>
            </a:lvl8pPr>
            <a:lvl9pPr marL="4488620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756" y="8962234"/>
            <a:ext cx="4664393" cy="105804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23756" y="1143988"/>
            <a:ext cx="4664393" cy="7681913"/>
          </a:xfrm>
        </p:spPr>
        <p:txBody>
          <a:bodyPr/>
          <a:lstStyle>
            <a:lvl1pPr marL="0" indent="0">
              <a:buNone/>
              <a:defRPr sz="3900"/>
            </a:lvl1pPr>
            <a:lvl2pPr marL="561078" indent="0">
              <a:buNone/>
              <a:defRPr sz="3400"/>
            </a:lvl2pPr>
            <a:lvl3pPr marL="1122155" indent="0">
              <a:buNone/>
              <a:defRPr sz="2900"/>
            </a:lvl3pPr>
            <a:lvl4pPr marL="1683233" indent="0">
              <a:buNone/>
              <a:defRPr sz="2500"/>
            </a:lvl4pPr>
            <a:lvl5pPr marL="2244309" indent="0">
              <a:buNone/>
              <a:defRPr sz="2500"/>
            </a:lvl5pPr>
            <a:lvl6pPr marL="2805387" indent="0">
              <a:buNone/>
              <a:defRPr sz="2500"/>
            </a:lvl6pPr>
            <a:lvl7pPr marL="3366465" indent="0">
              <a:buNone/>
              <a:defRPr sz="2500"/>
            </a:lvl7pPr>
            <a:lvl8pPr marL="3927543" indent="0">
              <a:buNone/>
              <a:defRPr sz="2500"/>
            </a:lvl8pPr>
            <a:lvl9pPr marL="4488620" indent="0">
              <a:buNone/>
              <a:defRPr sz="2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3756" y="10020277"/>
            <a:ext cx="4664393" cy="1502595"/>
          </a:xfrm>
        </p:spPr>
        <p:txBody>
          <a:bodyPr/>
          <a:lstStyle>
            <a:lvl1pPr marL="0" indent="0">
              <a:buNone/>
              <a:defRPr sz="1700"/>
            </a:lvl1pPr>
            <a:lvl2pPr marL="561078" indent="0">
              <a:buNone/>
              <a:defRPr sz="1500"/>
            </a:lvl2pPr>
            <a:lvl3pPr marL="1122155" indent="0">
              <a:buNone/>
              <a:defRPr sz="1200"/>
            </a:lvl3pPr>
            <a:lvl4pPr marL="1683233" indent="0">
              <a:buNone/>
              <a:defRPr sz="1100"/>
            </a:lvl4pPr>
            <a:lvl5pPr marL="2244309" indent="0">
              <a:buNone/>
              <a:defRPr sz="1100"/>
            </a:lvl5pPr>
            <a:lvl6pPr marL="2805387" indent="0">
              <a:buNone/>
              <a:defRPr sz="1100"/>
            </a:lvl6pPr>
            <a:lvl7pPr marL="3366465" indent="0">
              <a:buNone/>
              <a:defRPr sz="1100"/>
            </a:lvl7pPr>
            <a:lvl8pPr marL="3927543" indent="0">
              <a:buNone/>
              <a:defRPr sz="1100"/>
            </a:lvl8pPr>
            <a:lvl9pPr marL="4488620" indent="0">
              <a:buNone/>
              <a:defRPr sz="1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8701" y="512722"/>
            <a:ext cx="6996589" cy="2133865"/>
          </a:xfrm>
          <a:prstGeom prst="rect">
            <a:avLst/>
          </a:prstGeom>
        </p:spPr>
        <p:txBody>
          <a:bodyPr vert="horz" lIns="112215" tIns="56108" rIns="112215" bIns="561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8701" y="2987414"/>
            <a:ext cx="6996589" cy="8449512"/>
          </a:xfrm>
          <a:prstGeom prst="rect">
            <a:avLst/>
          </a:prstGeom>
        </p:spPr>
        <p:txBody>
          <a:bodyPr vert="horz" lIns="112215" tIns="56108" rIns="112215" bIns="561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88699" y="11866663"/>
            <a:ext cx="1813931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47FB-B4E6-4363-B394-8ED9D7D6D51C}" type="datetimeFigureOut">
              <a:rPr lang="pt-BR" smtClean="0"/>
              <a:pPr/>
              <a:t>26/05/2016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56114" y="11866663"/>
            <a:ext cx="2461763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571359" y="11866663"/>
            <a:ext cx="1813931" cy="681650"/>
          </a:xfrm>
          <a:prstGeom prst="rect">
            <a:avLst/>
          </a:prstGeom>
        </p:spPr>
        <p:txBody>
          <a:bodyPr vert="horz" lIns="112215" tIns="56108" rIns="112215" bIns="5610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40191-0D18-487A-9C5B-F2ACB22B8B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215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808" indent="-420808" algn="l" defTabSz="112215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1751" indent="-350674" algn="l" defTabSz="112215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2694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3771" indent="-280539" algn="l" defTabSz="112215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4849" indent="-280539" algn="l" defTabSz="1122155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5927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47003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08082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69158" indent="-280539" algn="l" defTabSz="11221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078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155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233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4309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5387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66465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543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88620" algn="l" defTabSz="112215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04210"/>
              </p:ext>
            </p:extLst>
          </p:nvPr>
        </p:nvGraphicFramePr>
        <p:xfrm>
          <a:off x="0" y="-151134"/>
          <a:ext cx="7559406" cy="12088657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4031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2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4905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640" marR="226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GungsuhChe" pitchFamily="49" charset="-127"/>
                          <a:cs typeface="Andalus" pitchFamily="18" charset="-78"/>
                        </a:rPr>
                        <a:t>1. Ter, no mínimo, 13 anos de idade.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Ser membro ativo do Clube de Desbravadores.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Memorizar</a:t>
                      </a:r>
                      <a:r>
                        <a:rPr lang="pt-BR" sz="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e entender o Alvo e o Lema JA.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4. Ler o livro do Clube  de leitura Juvenil do ano em curso e resumi-lo em uma página.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5. Ler o livro A História da Vida.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Memorizar e demonstrar o seu conhecimento.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Ler e explicar os versos abaixo.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2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Conversar em seu clube ou unidade sobre: a. O que é o cristianismo. b. Quais são as características de um verdadeiro discípulo. c. O que fazer para ser um cristão verdadeiro.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4. Participar de um estudo especial sobre a inspiração da Bíblia, com a ajuda de um pastor, trabalhando os conceitos de inspiração, revelação e iluminação.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2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5. Convidar três ou mais pessoas para assistirem a uma classe bíblica ou pequeno grupo.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5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6. Leitura bíblica.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57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Participar em dois projetos missionários definidos por seu clube.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Dedicar, no mínimo, oito horas trabalhando em um projeto comunitário de sua igreja, escola ou comunidade.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134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Participar em dois projetos comunitários ou missionários conforme definidos por seu clube.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2847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Participar de um debate e fazer uma avaliação pessoal sobre suas atitudes em dois dos seguintes temas: a. Autoestima. b. Amizade. c. Relacionamentos. d. Otimismo e pessimismo.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Preparar um programa pessoal de exercícios físicos diários e conversar com seu líder ou conselheiro sobre os princípios de aptidão física. Fazer e assinar um compromisso pessoal de realizar exercícios físicos regularmente.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69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Discutir as vantagens do estilo de vida Adventista de acordo com o que a Bíblia ensina.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pt-BR" sz="8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 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Assistir a um seminário ou treinamento, oferecido pela sua igreja ou distrito nos departamentos abaixo: a) Ministério Pessoal b) Evangelismo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Participar de uma atividade social de sua igreja. 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69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Estudar a história do dilúvio e estudar o processo de fossilização.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Completar uma especialidade, não realizada anteriormente, em Estudo da natureza.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Fazer um fogo refletor e demonstrar seu uso.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4068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2. Participar de um acampamento de final de semana, arrumando  de forma apropriada sua bolsa ou mochila com o equipamento pessoal necessário.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3. Completar a especialidade de Resgate básico. 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1. Completar uma especialidade, não realizada anteriormente, em uma das seguintes áreas: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Calibri"/>
                          <a:cs typeface="Andalus" pitchFamily="18" charset="-78"/>
                        </a:rPr>
                        <a:t>a. Atividades missionárias, b. Atividades profissionais c. Atividades agrícolas.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n>
                          <a:solidFill>
                            <a:schemeClr val="tx1"/>
                          </a:solidFill>
                        </a:ln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712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1. Completar a especialidade de Cidadania cristã,</a:t>
                      </a:r>
                      <a:r>
                        <a:rPr lang="pt-BR" sz="800" b="0" i="0" kern="1200" baseline="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</a:t>
                      </a: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caso não tenha sido feita anteriormente.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2. Dar dois estudos bíblicos a uma pessoa não batizada na Igreja Adventista.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275844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3. Encenar a história do bom samaritano, demonstrando como ajudar as pessoas e auxiliar de forma prática três pessoas ou mais.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471656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4. Participar de uma das seguintes atividades, apresentando ao final um relatório escrito contendo no mínimo duas páginas: a. Caminhar 10 quilômetros b. Cavalgar 2 quilômetros </a:t>
                      </a:r>
                    </a:p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c. Viajar de canoa durante 2 horas d. Praticar 15 quilômetros de ciclismo e. Nadar 200 metros </a:t>
                      </a:r>
                    </a:p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f. Correr 1500 metros g. Rodar 2 km de patins ou </a:t>
                      </a:r>
                      <a:r>
                        <a:rPr lang="pt-BR" sz="800" b="0" i="0" kern="12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roller</a:t>
                      </a:r>
                      <a:endParaRPr lang="pt-BR" sz="800" b="0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973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5. Completar a especialidade de Mapa e bússola.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98536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6. Demonstrar habilidade no uso correto de uma machadinha.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80186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7. Ser capaz de acender uma fogueira em dia de chuva, saber como conseguir lenha seca e manter o fogo aceso.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80186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8. Completar um dos seguintes itens: a) Pesquisar e identificar dez variedades de plantas silvestres comestíveis. b) Ser capaz de enviar e receber 35 letras por minuto pelo código semafórico. c) Ser capaz de enviar e receber 35 letras por minuto através do código náutico, usando o código internacional. d) Ser capaz de apresentar e entender Mateus 24 em LIBRAS (língua de sinais). e) Preparar o salmo 23 em braile.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90842">
                <a:tc>
                  <a:txBody>
                    <a:bodyPr/>
                    <a:lstStyle/>
                    <a:p>
                      <a:pPr marL="0" marR="0" indent="0" algn="just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9. Completar uma especialidade, não realizada anteriormente, em Atividades recreativas.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212938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10. Pesquisar e identificar, através de fotografia, exposição ou ao vivo, um dos seguintes itens:</a:t>
                      </a:r>
                    </a:p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 a) 25 folhas de árvores b) 25 rochas e minerais c) 25 flores silvestres d) 25 borboletas e mariposas f) 25 conchas</a:t>
                      </a:r>
                      <a:endParaRPr lang="pt-BR" sz="800" dirty="0">
                        <a:ln>
                          <a:solidFill>
                            <a:srgbClr val="FFFF00"/>
                          </a:solidFill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latin typeface="Andalus" pitchFamily="18" charset="-78"/>
                        <a:ea typeface="Calibri"/>
                        <a:cs typeface="Andalus" pitchFamily="18" charset="-78"/>
                      </a:endParaRP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271202">
                <a:tc>
                  <a:txBody>
                    <a:bodyPr/>
                    <a:lstStyle/>
                    <a:p>
                      <a:pPr marL="0" marR="0" indent="0" algn="l" defTabSz="11221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11. </a:t>
                      </a:r>
                      <a:r>
                        <a:rPr lang="pt-BR" sz="8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ndalus" pitchFamily="18" charset="-78"/>
                          <a:cs typeface="Andalus" pitchFamily="18" charset="-78"/>
                        </a:rPr>
                        <a:t>Completar a especialidade de Fogueiras e cozinha ao ar livre.</a:t>
                      </a:r>
                    </a:p>
                  </a:txBody>
                  <a:tcPr marL="22640" marR="2264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300" dirty="0">
                        <a:latin typeface="Monotype Corsiva"/>
                        <a:ea typeface="Calibri"/>
                        <a:cs typeface="Times New Roman"/>
                      </a:endParaRPr>
                    </a:p>
                  </a:txBody>
                  <a:tcPr marL="22640" marR="226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</a:tbl>
          </a:graphicData>
        </a:graphic>
      </p:graphicFrame>
      <p:pic>
        <p:nvPicPr>
          <p:cNvPr id="15" name="Picture 5" descr="C:\Users\Éveni e Alberto\Desktop\Alberto 7\Blog\Controle do Instrutor\Pioneiro.png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-7118"/>
            <a:ext cx="4028436" cy="1296144"/>
          </a:xfrm>
          <a:prstGeom prst="rect">
            <a:avLst/>
          </a:prstGeom>
          <a:noFill/>
        </p:spPr>
      </p:pic>
      <p:sp>
        <p:nvSpPr>
          <p:cNvPr id="16" name="Retângulo 15"/>
          <p:cNvSpPr/>
          <p:nvPr/>
        </p:nvSpPr>
        <p:spPr>
          <a:xfrm>
            <a:off x="0" y="1204441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Geral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0" y="2369146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Descoberta Espiritual</a:t>
            </a:r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0" y="3811970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Servindo a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Outros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0" y="4426898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Desenvolvendo Amizade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0" y="4956478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Saúde e Aptidão Física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6350" y="5742569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     Organização e Liderança</a:t>
            </a:r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0" y="6393210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Estudo da Natureza</a:t>
            </a:r>
            <a:endParaRPr lang="pt-BR" dirty="0"/>
          </a:p>
        </p:txBody>
      </p:sp>
      <p:sp>
        <p:nvSpPr>
          <p:cNvPr id="25" name="Retângulo 24"/>
          <p:cNvSpPr/>
          <p:nvPr/>
        </p:nvSpPr>
        <p:spPr>
          <a:xfrm>
            <a:off x="0" y="6942202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Arte de Acampar</a:t>
            </a:r>
            <a:endParaRPr lang="pt-BR" dirty="0"/>
          </a:p>
        </p:txBody>
      </p:sp>
      <p:sp>
        <p:nvSpPr>
          <p:cNvPr id="26" name="Retângulo 25"/>
          <p:cNvSpPr/>
          <p:nvPr/>
        </p:nvSpPr>
        <p:spPr>
          <a:xfrm>
            <a:off x="0" y="7946524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solidFill>
                  <a:prstClr val="white"/>
                </a:solidFill>
                <a:latin typeface="Castellar" pitchFamily="18" charset="0"/>
              </a:rPr>
              <a:t>     </a:t>
            </a:r>
            <a:r>
              <a:rPr lang="pt-BR" sz="1100" b="1" dirty="0">
                <a:solidFill>
                  <a:prstClr val="white"/>
                </a:solidFill>
                <a:latin typeface="Aharoni" pitchFamily="2" charset="-79"/>
                <a:cs typeface="Aharoni" pitchFamily="2" charset="-79"/>
              </a:rPr>
              <a:t>Estilo de Vida</a:t>
            </a:r>
            <a:endParaRPr lang="pt-BR" dirty="0"/>
          </a:p>
        </p:txBody>
      </p:sp>
      <p:sp>
        <p:nvSpPr>
          <p:cNvPr id="27" name="Retângulo 26"/>
          <p:cNvSpPr/>
          <p:nvPr/>
        </p:nvSpPr>
        <p:spPr>
          <a:xfrm>
            <a:off x="-9352" y="8423022"/>
            <a:ext cx="7773988" cy="2147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r>
              <a:rPr lang="pt-BR" sz="1100" dirty="0">
                <a:latin typeface="Castellar" pitchFamily="18" charset="0"/>
              </a:rPr>
              <a:t>     </a:t>
            </a:r>
            <a:r>
              <a:rPr lang="pt-BR" sz="1100" b="1" dirty="0">
                <a:latin typeface="Aharoni" pitchFamily="2" charset="-79"/>
                <a:cs typeface="Aharoni" pitchFamily="2" charset="-79"/>
              </a:rPr>
              <a:t>Avançado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6623298" y="1145010"/>
            <a:ext cx="713730" cy="23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  <a:latin typeface="Aharoni" pitchFamily="2" charset="-79"/>
                <a:cs typeface="Aharoni" pitchFamily="2" charset="-79"/>
              </a:rPr>
              <a:t>NOME</a:t>
            </a:r>
            <a:endParaRPr lang="pt-BR" b="1" dirty="0">
              <a:solidFill>
                <a:schemeClr val="bg2">
                  <a:lumMod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701</Words>
  <Application>Microsoft Office PowerPoint</Application>
  <PresentationFormat>Personalizar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GungsuhChe</vt:lpstr>
      <vt:lpstr>Aharoni</vt:lpstr>
      <vt:lpstr>Andalus</vt:lpstr>
      <vt:lpstr>Arial</vt:lpstr>
      <vt:lpstr>Calibri</vt:lpstr>
      <vt:lpstr>Castellar</vt:lpstr>
      <vt:lpstr>Monotype Corsiva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Éveni e Alberto</dc:creator>
  <cp:lastModifiedBy>Alberto Souza</cp:lastModifiedBy>
  <cp:revision>32</cp:revision>
  <cp:lastPrinted>2016-05-27T00:05:03Z</cp:lastPrinted>
  <dcterms:created xsi:type="dcterms:W3CDTF">2011-09-16T18:40:32Z</dcterms:created>
  <dcterms:modified xsi:type="dcterms:W3CDTF">2016-05-27T00:06:17Z</dcterms:modified>
</cp:coreProperties>
</file>