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3988" cy="12803188"/>
  <p:notesSz cx="6864350" cy="9996488"/>
  <p:defaultTextStyle>
    <a:defPPr>
      <a:defRPr lang="pt-BR"/>
    </a:defPPr>
    <a:lvl1pPr marL="0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078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2155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3233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4309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5387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66465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27543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88620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3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36" y="-7104"/>
      </p:cViewPr>
      <p:guideLst>
        <p:guide orient="horz" pos="4033"/>
        <p:guide pos="24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/>
          <a:lstStyle>
            <a:lvl1pPr algn="r">
              <a:defRPr sz="1200"/>
            </a:lvl1pPr>
          </a:lstStyle>
          <a:p>
            <a:fld id="{89F9D348-8F54-4A65-920D-DFD11459C194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95525" y="750888"/>
            <a:ext cx="2273300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97" tIns="46449" rIns="92897" bIns="4644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748331"/>
            <a:ext cx="5491480" cy="4498421"/>
          </a:xfrm>
          <a:prstGeom prst="rect">
            <a:avLst/>
          </a:prstGeom>
        </p:spPr>
        <p:txBody>
          <a:bodyPr vert="horz" lIns="92897" tIns="46449" rIns="92897" bIns="46449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94929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 anchor="b"/>
          <a:lstStyle>
            <a:lvl1pPr algn="r">
              <a:defRPr sz="1200"/>
            </a:lvl1pPr>
          </a:lstStyle>
          <a:p>
            <a:fld id="{120C2035-4C10-40A7-A439-263AEB4D00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1078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2155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83233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44309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05387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66465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27543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88620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95525" y="750888"/>
            <a:ext cx="2273300" cy="37465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C2035-4C10-40A7-A439-263AEB4D00F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3049" y="3977293"/>
            <a:ext cx="6607890" cy="274438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6098" y="7255142"/>
            <a:ext cx="5441792" cy="3271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2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3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5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6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2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636141" y="512724"/>
            <a:ext cx="1749147" cy="1092420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8701" y="512724"/>
            <a:ext cx="5117875" cy="1092420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092" y="8227233"/>
            <a:ext cx="6607890" cy="254285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4092" y="5426542"/>
            <a:ext cx="6607890" cy="2800695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0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2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323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43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53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66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275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8701" y="2987414"/>
            <a:ext cx="3433511" cy="844951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51777" y="2987414"/>
            <a:ext cx="3433511" cy="844951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8704" y="2865901"/>
            <a:ext cx="3434861" cy="119437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078" indent="0">
              <a:buNone/>
              <a:defRPr sz="2500" b="1"/>
            </a:lvl2pPr>
            <a:lvl3pPr marL="1122155" indent="0">
              <a:buNone/>
              <a:defRPr sz="2200" b="1"/>
            </a:lvl3pPr>
            <a:lvl4pPr marL="1683233" indent="0">
              <a:buNone/>
              <a:defRPr sz="2000" b="1"/>
            </a:lvl4pPr>
            <a:lvl5pPr marL="2244309" indent="0">
              <a:buNone/>
              <a:defRPr sz="2000" b="1"/>
            </a:lvl5pPr>
            <a:lvl6pPr marL="2805387" indent="0">
              <a:buNone/>
              <a:defRPr sz="2000" b="1"/>
            </a:lvl6pPr>
            <a:lvl7pPr marL="3366465" indent="0">
              <a:buNone/>
              <a:defRPr sz="2000" b="1"/>
            </a:lvl7pPr>
            <a:lvl8pPr marL="3927543" indent="0">
              <a:buNone/>
              <a:defRPr sz="2000" b="1"/>
            </a:lvl8pPr>
            <a:lvl9pPr marL="4488620" indent="0">
              <a:buNone/>
              <a:defRPr sz="20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8704" y="4060270"/>
            <a:ext cx="3434861" cy="73766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949081" y="2865901"/>
            <a:ext cx="3436210" cy="119437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078" indent="0">
              <a:buNone/>
              <a:defRPr sz="2500" b="1"/>
            </a:lvl2pPr>
            <a:lvl3pPr marL="1122155" indent="0">
              <a:buNone/>
              <a:defRPr sz="2200" b="1"/>
            </a:lvl3pPr>
            <a:lvl4pPr marL="1683233" indent="0">
              <a:buNone/>
              <a:defRPr sz="2000" b="1"/>
            </a:lvl4pPr>
            <a:lvl5pPr marL="2244309" indent="0">
              <a:buNone/>
              <a:defRPr sz="2000" b="1"/>
            </a:lvl5pPr>
            <a:lvl6pPr marL="2805387" indent="0">
              <a:buNone/>
              <a:defRPr sz="2000" b="1"/>
            </a:lvl6pPr>
            <a:lvl7pPr marL="3366465" indent="0">
              <a:buNone/>
              <a:defRPr sz="2000" b="1"/>
            </a:lvl7pPr>
            <a:lvl8pPr marL="3927543" indent="0">
              <a:buNone/>
              <a:defRPr sz="2000" b="1"/>
            </a:lvl8pPr>
            <a:lvl9pPr marL="4488620" indent="0">
              <a:buNone/>
              <a:defRPr sz="20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949081" y="4060270"/>
            <a:ext cx="3436210" cy="73766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703" y="509759"/>
            <a:ext cx="2557589" cy="216943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9417" y="509763"/>
            <a:ext cx="4345876" cy="1092716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8703" y="2679189"/>
            <a:ext cx="2557589" cy="8757737"/>
          </a:xfrm>
        </p:spPr>
        <p:txBody>
          <a:bodyPr/>
          <a:lstStyle>
            <a:lvl1pPr marL="0" indent="0">
              <a:buNone/>
              <a:defRPr sz="1700"/>
            </a:lvl1pPr>
            <a:lvl2pPr marL="561078" indent="0">
              <a:buNone/>
              <a:defRPr sz="1500"/>
            </a:lvl2pPr>
            <a:lvl3pPr marL="1122155" indent="0">
              <a:buNone/>
              <a:defRPr sz="1200"/>
            </a:lvl3pPr>
            <a:lvl4pPr marL="1683233" indent="0">
              <a:buNone/>
              <a:defRPr sz="1100"/>
            </a:lvl4pPr>
            <a:lvl5pPr marL="2244309" indent="0">
              <a:buNone/>
              <a:defRPr sz="1100"/>
            </a:lvl5pPr>
            <a:lvl6pPr marL="2805387" indent="0">
              <a:buNone/>
              <a:defRPr sz="1100"/>
            </a:lvl6pPr>
            <a:lvl7pPr marL="3366465" indent="0">
              <a:buNone/>
              <a:defRPr sz="1100"/>
            </a:lvl7pPr>
            <a:lvl8pPr marL="3927543" indent="0">
              <a:buNone/>
              <a:defRPr sz="1100"/>
            </a:lvl8pPr>
            <a:lvl9pPr marL="4488620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756" y="8962234"/>
            <a:ext cx="4664393" cy="105804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23756" y="1143988"/>
            <a:ext cx="4664393" cy="7681913"/>
          </a:xfrm>
        </p:spPr>
        <p:txBody>
          <a:bodyPr/>
          <a:lstStyle>
            <a:lvl1pPr marL="0" indent="0">
              <a:buNone/>
              <a:defRPr sz="3900"/>
            </a:lvl1pPr>
            <a:lvl2pPr marL="561078" indent="0">
              <a:buNone/>
              <a:defRPr sz="3400"/>
            </a:lvl2pPr>
            <a:lvl3pPr marL="1122155" indent="0">
              <a:buNone/>
              <a:defRPr sz="2900"/>
            </a:lvl3pPr>
            <a:lvl4pPr marL="1683233" indent="0">
              <a:buNone/>
              <a:defRPr sz="2500"/>
            </a:lvl4pPr>
            <a:lvl5pPr marL="2244309" indent="0">
              <a:buNone/>
              <a:defRPr sz="2500"/>
            </a:lvl5pPr>
            <a:lvl6pPr marL="2805387" indent="0">
              <a:buNone/>
              <a:defRPr sz="2500"/>
            </a:lvl6pPr>
            <a:lvl7pPr marL="3366465" indent="0">
              <a:buNone/>
              <a:defRPr sz="2500"/>
            </a:lvl7pPr>
            <a:lvl8pPr marL="3927543" indent="0">
              <a:buNone/>
              <a:defRPr sz="2500"/>
            </a:lvl8pPr>
            <a:lvl9pPr marL="4488620" indent="0">
              <a:buNone/>
              <a:defRPr sz="2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3756" y="10020277"/>
            <a:ext cx="4664393" cy="1502595"/>
          </a:xfrm>
        </p:spPr>
        <p:txBody>
          <a:bodyPr/>
          <a:lstStyle>
            <a:lvl1pPr marL="0" indent="0">
              <a:buNone/>
              <a:defRPr sz="1700"/>
            </a:lvl1pPr>
            <a:lvl2pPr marL="561078" indent="0">
              <a:buNone/>
              <a:defRPr sz="1500"/>
            </a:lvl2pPr>
            <a:lvl3pPr marL="1122155" indent="0">
              <a:buNone/>
              <a:defRPr sz="1200"/>
            </a:lvl3pPr>
            <a:lvl4pPr marL="1683233" indent="0">
              <a:buNone/>
              <a:defRPr sz="1100"/>
            </a:lvl4pPr>
            <a:lvl5pPr marL="2244309" indent="0">
              <a:buNone/>
              <a:defRPr sz="1100"/>
            </a:lvl5pPr>
            <a:lvl6pPr marL="2805387" indent="0">
              <a:buNone/>
              <a:defRPr sz="1100"/>
            </a:lvl6pPr>
            <a:lvl7pPr marL="3366465" indent="0">
              <a:buNone/>
              <a:defRPr sz="1100"/>
            </a:lvl7pPr>
            <a:lvl8pPr marL="3927543" indent="0">
              <a:buNone/>
              <a:defRPr sz="1100"/>
            </a:lvl8pPr>
            <a:lvl9pPr marL="4488620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8701" y="512722"/>
            <a:ext cx="6996589" cy="2133865"/>
          </a:xfrm>
          <a:prstGeom prst="rect">
            <a:avLst/>
          </a:prstGeom>
        </p:spPr>
        <p:txBody>
          <a:bodyPr vert="horz" lIns="112215" tIns="56108" rIns="112215" bIns="561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8701" y="2987414"/>
            <a:ext cx="6996589" cy="8449512"/>
          </a:xfrm>
          <a:prstGeom prst="rect">
            <a:avLst/>
          </a:prstGeom>
        </p:spPr>
        <p:txBody>
          <a:bodyPr vert="horz" lIns="112215" tIns="56108" rIns="112215" bIns="561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8699" y="11866663"/>
            <a:ext cx="1813931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56114" y="11866663"/>
            <a:ext cx="2461763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571359" y="11866663"/>
            <a:ext cx="1813931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215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808" indent="-420808" algn="l" defTabSz="112215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1751" indent="-350674" algn="l" defTabSz="112215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2694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3771" indent="-280539" algn="l" defTabSz="112215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4849" indent="-280539" algn="l" defTabSz="1122155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5927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47003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08082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69158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078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155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233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309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5387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65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543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88620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73630"/>
              </p:ext>
            </p:extLst>
          </p:nvPr>
        </p:nvGraphicFramePr>
        <p:xfrm>
          <a:off x="0" y="-151134"/>
          <a:ext cx="7559406" cy="1240789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40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49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GungsuhChe" pitchFamily="49" charset="-127"/>
                          <a:cs typeface="Andalus" pitchFamily="18" charset="-78"/>
                        </a:rPr>
                        <a:t>1. Ter ,</a:t>
                      </a:r>
                      <a:r>
                        <a:rPr lang="pt-BR" sz="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GungsuhChe" pitchFamily="49" charset="-127"/>
                          <a:cs typeface="Andalus" pitchFamily="18" charset="-78"/>
                        </a:rPr>
                        <a:t> no mínimo, 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GungsuhChe" pitchFamily="49" charset="-127"/>
                          <a:cs typeface="Andalus" pitchFamily="18" charset="-78"/>
                        </a:rPr>
                        <a:t>12 anos de idade.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Ser membro ativo do Clube de Desbravadores.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Demonstrar sua compreensão do significado da Lei do Desbravador através de uma das seguintes atividades: representação, debate, redação.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4. Ler o livro do Clube de Leitura Juvenil do ano em curso e escrever dois parágrafos sobre o que mais lhe chamou atenção ou considerou importante.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5. Ler o livro Além da Magia.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6. Participar ativamente da classe bíblica do seu clube.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21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610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Memorizar e demonstrar o seu conhecimento.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6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Ler e explicar os versos abaixo.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6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Leitura bíblica.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4. Conversar com seu líder e escolher uma das seguintes histórias: a. João 3 | Nicodemos b. João 4 | A mulher samaritana c. Lucas 15 | O filho pródigo d. Lucas 10 | O bom samaritano e. Lucas 19 | </a:t>
                      </a:r>
                      <a:r>
                        <a:rPr lang="pt-BR" sz="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Zaqueu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. Através da história escolhida, demonstrar sua </a:t>
                      </a:r>
                      <a:r>
                        <a:rPr lang="pt-BR" sz="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compreenção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em como Jesus salva as pessoas, usando um dos métodos abaixo: a. Conversar em grupo com a participação de seu líder. b. Apresentar uma mensagem em uma reunião do clube. c. Fazer uma série de cartazes ou uma maquete. d. Escrever uma poesia ou hino.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3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2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Conhecer os projetos comunitários desenvolvidos em sua cidade e participar em pelo menos um deles com sua unidade ou clube.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2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Participar em três atividades missionárias da igreja.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174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Participar de um debate ou representação sobre a pressão de grupo e identificar a influência que isto exerce sobre suas decisões.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174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Visitar um órgão público de sua cidade ou bairro e descobrir de que maneiras o clube pode ser útil à sua comunidade.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15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Escolher uma das atividades abaixo e escrever um texto pessoal  para um estilo de vida livre do álcool: a. Participar de uma discussão em classe sobre os efeitos do álcool sobre o organismo. b. Assistir a</a:t>
                      </a:r>
                      <a:r>
                        <a:rPr lang="pt-BR" sz="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um vídeo sobre o álcool ou outras drogas no corpo humano e conversar sobre o assunto.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41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Dirigir uma cerimônia de abertura da reunião semanal em seu clube ou um programa de Escola Sabatina.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621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Ajudar a organizar a classe bíblica do seu clube. 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Identificar a estrela Alfa da constelação do Centauro e a constelação de </a:t>
                      </a:r>
                      <a:r>
                        <a:rPr lang="pt-BR" sz="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Órion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. Conhecer o significado espiritual de </a:t>
                      </a:r>
                      <a:r>
                        <a:rPr lang="pt-BR" sz="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Órion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, como descrito no livro Primeiros Escritos, de Ellen White, pág. 41.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Completar uma das especialidades a seguir: a. Astronomia b. Cactos c. Climatologia d. Flores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e. Rastreio</a:t>
                      </a:r>
                      <a:r>
                        <a:rPr lang="pt-BR" sz="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de animais. 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12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Apresentar seis segredos para um bom acampamento. Participar de um </a:t>
                      </a:r>
                      <a:r>
                        <a:rPr lang="pt-BR" sz="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acampameno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de final de semana, planejando e cozinhando duas refeições.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Completar as seguintes especialidade: a) Acampamento III; b) Primeiros socorros – básico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3067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Aprender a usar uma bússola ou um GPS (urbano ou campo), e demonstrar sua habilidade encontrando endereços em uma zona urbana. 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Completar uma especialidade, não realizada anteriormente, em Artes e habilidades manuais. 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03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65576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Conhecer e saber usar de forma adequada a Bandeira dos Desbravadores e o </a:t>
                      </a:r>
                      <a:r>
                        <a:rPr lang="pt-BR" sz="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bandeirim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de unidade e os comandos de ordem unida.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2. Ler a história de J. N. Andrews ou um pioneiro de seu país e discutir a importância do trabalho de missionários, e por que Cristo ordenou a Grande Comissão (Mateus 28:18-20).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2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3. Convidar uma pessoa para assistir</a:t>
                      </a:r>
                      <a:r>
                        <a:rPr lang="pt-BR" sz="800" b="0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um dos seguintes programas</a:t>
                      </a: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: a. Clube dos Desbravadores b. Classe Bíblica c. Pequeno grupo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4. Fazer uma das seguintes especialidades: a. Asseio e cortesia cristã b. Vida familiar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5. Participar de uma caminhada de 10 quilômetros e fazer uma lista dos equipamentos necessários, incluindo a roupa e o calçado que devem ser usados.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6. Participar na organização de um dos eventos especiais do Clube: a) investidura b) Admissão em lenço c) Dia do Desbravador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99224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7. Identificar seis pegadas de animais ou aves. Fazer um modelo em gesso, massa de modelar ou biscuit de três dessas pegadas.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8. Aprender a fazer as quatro amarras básicas e construir um móvel de acampamento.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9. Planejar um cardápio vegetariano para sua unidade, para um acampamento de 3dias e apresentar ao seu instrutor.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10. Enviar e receber uma mensagem através das formas de comunicação abaixo: a) Alfabeto com semáforos b) </a:t>
                      </a:r>
                      <a:r>
                        <a:rPr lang="pt-BR" sz="800" b="0" i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Còdigo</a:t>
                      </a: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Morse, com lanterna c) Alfabeto LIBRAS (língua de sinais) d) Alfabeto Braile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11. Completar duas especialidades, não realizadas anteriormente, numa das seguintes áreas: a. Habilidades domésticas b. Ciência e saúde c. Atividades missionárias d. </a:t>
                      </a:r>
                      <a:r>
                        <a:rPr lang="pt-BR" sz="800" b="0" i="0" kern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Atividades agrícolas</a:t>
                      </a: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</a:tbl>
          </a:graphicData>
        </a:graphic>
      </p:graphicFrame>
      <p:pic>
        <p:nvPicPr>
          <p:cNvPr id="15" name="Picture 5" descr="C:\Users\Éveni e Alberto\Desktop\Alberto 7\Blog\Controle do Instrutor\Pioneiro.png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7118"/>
            <a:ext cx="4010436" cy="1296144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0" y="1204441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Geral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0" y="2657178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Descoberta Espiritual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0" y="4214779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Servindo a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Outros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0" y="4896759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Desenvolvendo Amizade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0" y="5725706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Saúde e Aptidão Física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6350" y="6408927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Organização e Liderança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0" y="7005564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Estudo da Natureza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0" y="7844800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Arte de Acampar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0" y="8783668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     Estilo de Vida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0" y="9186282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latin typeface="Castellar" pitchFamily="18" charset="0"/>
              </a:rPr>
              <a:t>     </a:t>
            </a:r>
            <a:r>
              <a:rPr lang="pt-BR" sz="1100" b="1" dirty="0">
                <a:latin typeface="Aharoni" pitchFamily="2" charset="-79"/>
                <a:cs typeface="Aharoni" pitchFamily="2" charset="-79"/>
              </a:rPr>
              <a:t>Avançado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6623298" y="1145010"/>
            <a:ext cx="713730" cy="23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NOME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886</Words>
  <Application>Microsoft Office PowerPoint</Application>
  <PresentationFormat>Personalizar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GungsuhChe</vt:lpstr>
      <vt:lpstr>Aharoni</vt:lpstr>
      <vt:lpstr>Andalus</vt:lpstr>
      <vt:lpstr>Arial</vt:lpstr>
      <vt:lpstr>Calibri</vt:lpstr>
      <vt:lpstr>Castellar</vt:lpstr>
      <vt:lpstr>Monotype Corsiva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Éveni e Alberto</dc:creator>
  <cp:lastModifiedBy>Alberto Souza</cp:lastModifiedBy>
  <cp:revision>48</cp:revision>
  <cp:lastPrinted>2016-05-26T23:52:07Z</cp:lastPrinted>
  <dcterms:created xsi:type="dcterms:W3CDTF">2011-09-16T18:40:32Z</dcterms:created>
  <dcterms:modified xsi:type="dcterms:W3CDTF">2016-05-26T23:52:41Z</dcterms:modified>
</cp:coreProperties>
</file>