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9" r:id="rId13"/>
    <p:sldId id="260" r:id="rId14"/>
    <p:sldId id="262" r:id="rId15"/>
    <p:sldId id="263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96" r:id="rId31"/>
    <p:sldId id="297" r:id="rId32"/>
    <p:sldId id="298" r:id="rId33"/>
    <p:sldId id="300" r:id="rId34"/>
    <p:sldId id="301" r:id="rId35"/>
    <p:sldId id="299" r:id="rId36"/>
    <p:sldId id="281" r:id="rId37"/>
    <p:sldId id="294" r:id="rId38"/>
    <p:sldId id="289" r:id="rId39"/>
    <p:sldId id="302" r:id="rId40"/>
    <p:sldId id="293" r:id="rId41"/>
    <p:sldId id="283" r:id="rId42"/>
    <p:sldId id="292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9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684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18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777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48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03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37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003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4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39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230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95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46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293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84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601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49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79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5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63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787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0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6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3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9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5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3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25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53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3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6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98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5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0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7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24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2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4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4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6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61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7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0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2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4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88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9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3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06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5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42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4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88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3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80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2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5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4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5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2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78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9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1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79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2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8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78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12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1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2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6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5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53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8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91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9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5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201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90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6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72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81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9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7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35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4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2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3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23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86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71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30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760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2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3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52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945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76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30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0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8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5CF4-2F00-4359-B559-9A18B9FE1D5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25/05/2013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2D41-14E4-4639-8389-6CA98B8D46E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ciadeginastica.files.wordpress.com/2010/05/amig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389"/>
            <a:ext cx="9288016" cy="698638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4653136"/>
            <a:ext cx="9036496" cy="2046089"/>
          </a:xfrm>
        </p:spPr>
        <p:txBody>
          <a:bodyPr>
            <a:noAutofit/>
          </a:bodyPr>
          <a:lstStyle/>
          <a:p>
            <a: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ese Rocks" pitchFamily="2" charset="0"/>
              </a:rPr>
              <a:t>“Quem encontrou um amigo descobriu um tesouro”</a:t>
            </a:r>
            <a:br>
              <a:rPr lang="pt-B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ese Rocks" pitchFamily="2" charset="0"/>
              </a:rPr>
            </a:b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ese Rocks" pitchFamily="2" charset="0"/>
              </a:rPr>
              <a:t>   						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pt-BR" sz="1200" dirty="0" err="1">
                <a:solidFill>
                  <a:prstClr val="white"/>
                </a:solidFill>
              </a:rPr>
              <a:t>Super</a:t>
            </a:r>
            <a:r>
              <a:rPr lang="pt-BR" sz="1200" dirty="0">
                <a:solidFill>
                  <a:prstClr val="white"/>
                </a:solidFill>
              </a:rPr>
              <a:t> Interessante, edição 288 - </a:t>
            </a:r>
            <a:r>
              <a:rPr lang="pt-BR" sz="1200" dirty="0" err="1">
                <a:solidFill>
                  <a:prstClr val="white"/>
                </a:solidFill>
              </a:rPr>
              <a:t>Fev</a:t>
            </a:r>
            <a:r>
              <a:rPr lang="pt-BR" sz="1200" dirty="0">
                <a:solidFill>
                  <a:prstClr val="white"/>
                </a:solidFill>
              </a:rPr>
              <a:t>/2011, pág.51)</a:t>
            </a:r>
            <a:r>
              <a:rPr lang="pt-BR" sz="1200" dirty="0">
                <a:solidFill>
                  <a:prstClr val="black"/>
                </a:solidFill>
              </a:rPr>
              <a:t/>
            </a:r>
            <a:br>
              <a:rPr lang="pt-BR" sz="1200" dirty="0">
                <a:solidFill>
                  <a:prstClr val="black"/>
                </a:solidFill>
              </a:rPr>
            </a:b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ese Rock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Durante 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adolescencia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passamos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quase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30% do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nosso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tempo com amigos.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Super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 Interessante, edição 288 - </a:t>
            </a:r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Fev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/2011, pág.52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6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Depois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deste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período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dedicamos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menos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10% do tempo com amigos.</a:t>
            </a:r>
            <a:endParaRPr lang="pt-BR" sz="4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Super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 Interessante, edição 288 - </a:t>
            </a:r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Fev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/2011, pág.52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96952"/>
            <a:ext cx="3810000" cy="272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85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vale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amizade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93304"/>
            <a:ext cx="360045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" y="3645024"/>
            <a:ext cx="8733656" cy="3010346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economista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Andrew Oswald, da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Universidade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Warwick,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criou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fórmula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calcular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dinheiro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seria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preciso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compensar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falta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amigos.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8575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08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847654"/>
            <a:ext cx="8733656" cy="30103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Oswald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descobriu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pessoas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sentem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felizes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quando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ganham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aumento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salário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fazem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um novo amigo.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980728"/>
            <a:ext cx="2735196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93022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Ganhar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um amigo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equivale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receber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R$ 134 mil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salário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anual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1" y="2565304"/>
            <a:ext cx="4814458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Super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 Interessante, edição 288 - </a:t>
            </a:r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Fev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/2011, pág.53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88032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Pessoas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possuem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amigos no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trabalho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têm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dobro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chance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estarem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satisfeitas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Super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 Interessante, edição 288 - </a:t>
            </a:r>
            <a:r>
              <a:rPr lang="pt-BR" dirty="0" err="1" smtClean="0">
                <a:solidFill>
                  <a:prstClr val="black">
                    <a:tint val="75000"/>
                  </a:prstClr>
                </a:solidFill>
              </a:rPr>
              <a:t>Fev</a:t>
            </a:r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/2011, pág.53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09" y="3069280"/>
            <a:ext cx="2902383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BsOUMWwxprQ/TJvemwu3DRI/AAAAAAAABuc/9D5WWL8MYnM/s320/crian%C3%A7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335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Amigos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trazem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felicidade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Áquila Cris\Desktop\cachorro-tr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344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024" y="332656"/>
            <a:ext cx="878497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podem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aumentar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chances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depressão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8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23312" cy="230425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amigo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triste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segundo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equações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Christakis e Fowler,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coloca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você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7%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baixo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Super Interessante, edição 288 - Fev/2011, pág.53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Voluntários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todas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as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idades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perfis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foram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analisados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pesquisados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por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estudiosos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responderam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à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seguinte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pergunta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: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5556" y="4869160"/>
            <a:ext cx="7992888" cy="7920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“O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que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faz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uma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pessoa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 ser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saudável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?”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40968"/>
            <a:ext cx="3000375" cy="152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Porém, essa não é a única desvantagem da amizade!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920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amizades podem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Nos influenciar negativamente.</a:t>
            </a:r>
          </a:p>
          <a:p>
            <a:r>
              <a:rPr lang="pt-BR" dirty="0" smtClean="0"/>
              <a:t>De que maneira?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40" y="1628800"/>
            <a:ext cx="459631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9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nos proteger das más amizades?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7444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8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4800" dirty="0"/>
              <a:t>O</a:t>
            </a:r>
            <a:r>
              <a:rPr lang="pt-BR" sz="4800" dirty="0" smtClean="0"/>
              <a:t> que </a:t>
            </a:r>
            <a:r>
              <a:rPr lang="pt-BR" sz="4800" dirty="0" smtClean="0"/>
              <a:t>a bíblia me diz?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"</a:t>
            </a:r>
            <a:r>
              <a:rPr lang="pt-BR" sz="2800" dirty="0"/>
              <a:t>Um amigo fiel é uma poderosa proteção: quem o achou descobriu um tesouro. Nada é comparável a um amigo fiel; o ouro e a prata não merecem ser postos em paralelo com a sinceridade da sua fé. Um amigo fiel é um remédio de vida e imortalidade; quem teme ao Senhor achará esse amigo. Quem teme o Senhor terá também uma excelente amizade, pois o seu amigo lhe será semelhante</a:t>
            </a:r>
            <a:r>
              <a:rPr lang="pt-BR" sz="2800" dirty="0" smtClean="0"/>
              <a:t>".(Ecl. 6:14)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Você encontrou um(a) amigo (a) assim</a:t>
            </a:r>
            <a:r>
              <a:rPr lang="pt-BR" sz="2800" dirty="0" smtClean="0"/>
              <a:t>?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368752" cy="1224136"/>
          </a:xfrm>
        </p:spPr>
        <p:txBody>
          <a:bodyPr/>
          <a:lstStyle/>
          <a:p>
            <a:r>
              <a:rPr lang="pt-BR" dirty="0" smtClean="0"/>
              <a:t>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5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Salmo </a:t>
            </a:r>
            <a:r>
              <a:rPr lang="pt-BR" dirty="0" smtClean="0"/>
              <a:t>1 – Sábio conselho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 fontAlgn="base">
              <a:buNone/>
            </a:pPr>
            <a:r>
              <a:rPr lang="pt-BR" sz="3600" b="1" dirty="0" smtClean="0"/>
              <a:t>1. Como </a:t>
            </a:r>
            <a:r>
              <a:rPr lang="pt-BR" sz="3600" b="1" dirty="0"/>
              <a:t>é feliz aquele que não segue o conselho dos ímpios, não imita a conduta dos pecadores, nem se assenta na roda dos zombadores!</a:t>
            </a:r>
          </a:p>
          <a:p>
            <a:pPr marL="0" indent="0" algn="just" fontAlgn="base">
              <a:buNone/>
            </a:pPr>
            <a:r>
              <a:rPr lang="pt-BR" sz="3600" dirty="0" smtClean="0"/>
              <a:t>2. Ao </a:t>
            </a:r>
            <a:r>
              <a:rPr lang="pt-BR" sz="3600" dirty="0"/>
              <a:t>contrário, sua satisfação está na lei do Senhor, e nessa lei medita dia e noite.</a:t>
            </a:r>
          </a:p>
          <a:p>
            <a:pPr marL="0" indent="0" algn="just" fontAlgn="base">
              <a:buNone/>
            </a:pPr>
            <a:r>
              <a:rPr lang="pt-BR" sz="3600" dirty="0" smtClean="0"/>
              <a:t>3. É </a:t>
            </a:r>
            <a:r>
              <a:rPr lang="pt-BR" sz="3600" dirty="0"/>
              <a:t>como árvore plantada à beira de águas correntes: Dá fruto no tempo certo e suas folhas não murcham. Tudo o que ele faz prospera!</a:t>
            </a:r>
          </a:p>
          <a:p>
            <a:pPr marL="0" indent="0" algn="just" fontAlgn="base">
              <a:buNone/>
            </a:pPr>
            <a:r>
              <a:rPr lang="pt-BR" sz="3600" dirty="0" smtClean="0"/>
              <a:t>4. Não </a:t>
            </a:r>
            <a:r>
              <a:rPr lang="pt-BR" sz="3600" dirty="0"/>
              <a:t>é o caso dos ímpios! São como palha que o vento leva.</a:t>
            </a:r>
          </a:p>
          <a:p>
            <a:pPr marL="0" indent="0" algn="just" fontAlgn="base">
              <a:buNone/>
            </a:pPr>
            <a:r>
              <a:rPr lang="pt-BR" sz="3600" dirty="0" smtClean="0"/>
              <a:t>5. Por </a:t>
            </a:r>
            <a:r>
              <a:rPr lang="pt-BR" sz="3600" dirty="0"/>
              <a:t>isso os ímpios não resistirão no julgamento, nem os pecadores na comunidade dos justos.</a:t>
            </a:r>
          </a:p>
          <a:p>
            <a:pPr marL="0" indent="0" algn="just" fontAlgn="base">
              <a:buNone/>
            </a:pPr>
            <a:r>
              <a:rPr lang="pt-BR" sz="3600" dirty="0" smtClean="0"/>
              <a:t>6. Pois </a:t>
            </a:r>
            <a:r>
              <a:rPr lang="pt-BR" sz="3600" dirty="0"/>
              <a:t>o Senhor aprova o caminho dos justos, mas o caminho dos ímpios leva à destruição!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99" y="1844824"/>
            <a:ext cx="43964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400" dirty="0" smtClean="0">
                <a:solidFill>
                  <a:schemeClr val="bg1"/>
                </a:solidFill>
              </a:rPr>
              <a:t>“A amizade  desenvolve a felicidade e reduz o sofrimento, duplicando a nossa alegria e dividindo a nossa dor...”</a:t>
            </a:r>
          </a:p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pt-BR" sz="2800" dirty="0" smtClean="0">
                <a:solidFill>
                  <a:schemeClr val="bg1"/>
                </a:solidFill>
              </a:rPr>
              <a:t>(Joseph </a:t>
            </a:r>
            <a:r>
              <a:rPr lang="pt-BR" sz="2800" dirty="0" err="1" smtClean="0">
                <a:solidFill>
                  <a:schemeClr val="bg1"/>
                </a:solidFill>
              </a:rPr>
              <a:t>Addison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56984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felicidade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felizmente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é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muito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potente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784976" cy="2304256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um amigo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contente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aumenta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sua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chance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ficar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feliz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e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essa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felicidade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é “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contagiosa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”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Super Interessante, edição 288 - Fev/2011, pág.53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0" y="1340768"/>
            <a:ext cx="336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saber se tenho bons amigos?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Siga </a:t>
            </a:r>
            <a:r>
              <a:rPr lang="pt-BR" dirty="0"/>
              <a:t>o exemplo de </a:t>
            </a:r>
            <a:r>
              <a:rPr lang="pt-BR" dirty="0" smtClean="0"/>
              <a:t>Davi, </a:t>
            </a:r>
            <a:r>
              <a:rPr lang="pt-BR" dirty="0"/>
              <a:t>quando disse no Salmo </a:t>
            </a:r>
            <a:r>
              <a:rPr lang="pt-BR" dirty="0" smtClean="0"/>
              <a:t>119:63</a:t>
            </a:r>
            <a:r>
              <a:rPr lang="pt-BR" dirty="0"/>
              <a:t>.</a:t>
            </a:r>
            <a:endParaRPr lang="pt-BR" dirty="0" smtClean="0"/>
          </a:p>
          <a:p>
            <a:endParaRPr lang="pt-BR" dirty="0"/>
          </a:p>
          <a:p>
            <a:r>
              <a:rPr lang="pt-BR" sz="3200" dirty="0" smtClean="0"/>
              <a:t> </a:t>
            </a:r>
            <a:r>
              <a:rPr lang="pt-BR" sz="3200" dirty="0"/>
              <a:t>“Companheiro sou de todos </a:t>
            </a:r>
            <a:r>
              <a:rPr lang="pt-BR" sz="3200" u="sng" dirty="0"/>
              <a:t>os </a:t>
            </a:r>
            <a:r>
              <a:rPr lang="pt-BR" sz="3200" u="sng" dirty="0" smtClean="0"/>
              <a:t>que </a:t>
            </a:r>
            <a:r>
              <a:rPr lang="pt-BR" sz="3200" u="sng" dirty="0" smtClean="0"/>
              <a:t>T</a:t>
            </a:r>
            <a:r>
              <a:rPr lang="pt-BR" sz="3200" u="sng" dirty="0" smtClean="0"/>
              <a:t>e </a:t>
            </a:r>
            <a:r>
              <a:rPr lang="pt-BR" sz="3200" u="sng" dirty="0"/>
              <a:t>temem e dos que guardam os teus </a:t>
            </a:r>
            <a:r>
              <a:rPr lang="pt-BR" sz="3200" u="sng" dirty="0" smtClean="0"/>
              <a:t>mandamentos</a:t>
            </a:r>
            <a:r>
              <a:rPr lang="pt-BR" sz="3200" u="sng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1700808"/>
            <a:ext cx="47816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refletir com o grupo: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Escolho meus amigos ou, simplesmente, as amizades acontecem?</a:t>
            </a:r>
          </a:p>
          <a:p>
            <a:r>
              <a:rPr lang="pt-BR" dirty="0" smtClean="0"/>
              <a:t>Porque é necessário estabelecer critérios para as amizades</a:t>
            </a:r>
            <a:r>
              <a:rPr lang="pt-BR" dirty="0" smtClean="0"/>
              <a:t>?</a:t>
            </a:r>
          </a:p>
          <a:p>
            <a:r>
              <a:rPr lang="pt-BR" dirty="0" smtClean="0"/>
              <a:t>Os adultos podem </a:t>
            </a:r>
            <a:r>
              <a:rPr lang="pt-BR" dirty="0" smtClean="0"/>
              <a:t>nos orientar na escolha de nossos amigos?</a:t>
            </a:r>
          </a:p>
          <a:p>
            <a:r>
              <a:rPr lang="pt-BR" dirty="0"/>
              <a:t>Que tipo </a:t>
            </a:r>
            <a:r>
              <a:rPr lang="pt-BR" dirty="0" smtClean="0"/>
              <a:t>amigos(as) tenho escolhido</a:t>
            </a:r>
            <a:r>
              <a:rPr lang="pt-BR" dirty="0"/>
              <a:t>? </a:t>
            </a:r>
            <a:endParaRPr lang="pt-BR" dirty="0" smtClean="0"/>
          </a:p>
          <a:p>
            <a:r>
              <a:rPr lang="pt-BR" dirty="0" smtClean="0"/>
              <a:t>Devo ficar mais atento às escolhas que tenho feito?</a:t>
            </a:r>
          </a:p>
          <a:p>
            <a:r>
              <a:rPr lang="pt-BR" dirty="0"/>
              <a:t>Quais as características que devo observar numa pessoa antes de nos tornarmos amigos?</a:t>
            </a:r>
          </a:p>
          <a:p>
            <a:r>
              <a:rPr lang="pt-BR" dirty="0" smtClean="0"/>
              <a:t>Que </a:t>
            </a:r>
            <a:r>
              <a:rPr lang="pt-BR" dirty="0"/>
              <a:t>tipo de amigo (a) estou sendo</a:t>
            </a:r>
            <a:r>
              <a:rPr lang="pt-BR" dirty="0" smtClean="0"/>
              <a:t>? Sigo os conselhos da bíblia?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7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é amizade mais importante que podemos ter?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9863"/>
            <a:ext cx="7056784" cy="527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4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conclusão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é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surpreendente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67544" y="4196680"/>
            <a:ext cx="8208912" cy="2328664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fator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que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influi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nível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saúde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das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pessoas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não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é a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riqueza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a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genética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, a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rotina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ou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alimentação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r="4055"/>
          <a:stretch/>
        </p:blipFill>
        <p:spPr bwMode="auto">
          <a:xfrm>
            <a:off x="5601281" y="2288412"/>
            <a:ext cx="1745673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2663"/>
            <a:ext cx="1440000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91395"/>
            <a:ext cx="1607143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88412"/>
            <a:ext cx="1640784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/>
          <a:stretch/>
        </p:blipFill>
        <p:spPr bwMode="auto">
          <a:xfrm>
            <a:off x="35496" y="2312663"/>
            <a:ext cx="2132786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Verdadeiro </a:t>
            </a:r>
            <a:r>
              <a:rPr lang="pt-BR" dirty="0"/>
              <a:t>Amigo, JESUS.</a:t>
            </a:r>
            <a:br>
              <a:rPr lang="pt-BR" dirty="0"/>
            </a:b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sz="4500" dirty="0"/>
              <a:t>Provérbios Cap.17 </a:t>
            </a:r>
          </a:p>
          <a:p>
            <a:pPr marL="0" indent="0">
              <a:buNone/>
            </a:pPr>
            <a:r>
              <a:rPr lang="pt-BR" sz="7200" b="1" dirty="0" smtClean="0"/>
              <a:t> </a:t>
            </a:r>
            <a:r>
              <a:rPr lang="pt-BR" sz="7200" b="1" dirty="0"/>
              <a:t>“Em todo o tempo ama o amigo e para a hora da angústia nasce o irmão</a:t>
            </a:r>
            <a:r>
              <a:rPr lang="pt-BR" sz="7200" b="1" dirty="0" smtClean="0"/>
              <a:t>.”</a:t>
            </a:r>
            <a:endParaRPr lang="pt-BR" sz="4500" b="1" dirty="0" smtClean="0"/>
          </a:p>
          <a:p>
            <a:pPr marL="0" indent="0">
              <a:buNone/>
            </a:pPr>
            <a:endParaRPr lang="pt-BR" sz="4500" dirty="0" smtClean="0"/>
          </a:p>
          <a:p>
            <a:pPr marL="0" indent="0">
              <a:buNone/>
            </a:pPr>
            <a:r>
              <a:rPr lang="pt-BR" sz="4500" dirty="0" smtClean="0"/>
              <a:t>Provérbios Cap.18</a:t>
            </a:r>
          </a:p>
          <a:p>
            <a:pPr marL="0" indent="0" algn="just">
              <a:buNone/>
            </a:pPr>
            <a:r>
              <a:rPr lang="pt-BR" sz="7200" dirty="0" smtClean="0"/>
              <a:t>“</a:t>
            </a:r>
            <a:r>
              <a:rPr lang="pt-BR" sz="7200" dirty="0"/>
              <a:t>O  homem de muitos amigos sai perdendo; </a:t>
            </a:r>
            <a:r>
              <a:rPr lang="pt-BR" sz="7200" dirty="0" smtClean="0"/>
              <a:t>mas </a:t>
            </a:r>
            <a:r>
              <a:rPr lang="pt-BR" sz="7200" dirty="0"/>
              <a:t>há um amigo (JESUS CRISTO) mais chegado do que um irmão.”</a:t>
            </a:r>
          </a:p>
          <a:p>
            <a:pPr marL="0" indent="0">
              <a:buNone/>
            </a:pPr>
            <a:endParaRPr lang="pt-BR" sz="4500" dirty="0" smtClean="0"/>
          </a:p>
          <a:p>
            <a:pPr marL="0" indent="0">
              <a:buNone/>
            </a:pPr>
            <a:r>
              <a:rPr lang="pt-BR" sz="4500" dirty="0" smtClean="0"/>
              <a:t>  </a:t>
            </a:r>
            <a:r>
              <a:rPr lang="pt-BR" sz="4500" dirty="0"/>
              <a:t>João Cap.15 </a:t>
            </a:r>
          </a:p>
          <a:p>
            <a:pPr marL="0" indent="0">
              <a:buNone/>
            </a:pPr>
            <a:r>
              <a:rPr lang="pt-BR" sz="7200" b="1" dirty="0" smtClean="0"/>
              <a:t>“</a:t>
            </a:r>
            <a:r>
              <a:rPr lang="pt-BR" sz="7200" b="1" dirty="0"/>
              <a:t>Ninguém tem maior amor do que este, de dar alguém a sua vida pelos seus amigos.”</a:t>
            </a:r>
          </a:p>
          <a:p>
            <a:pPr marL="0" indent="0">
              <a:buNone/>
            </a:pPr>
            <a:r>
              <a:rPr lang="pt-BR" sz="4500" dirty="0" smtClean="0"/>
              <a:t> </a:t>
            </a:r>
          </a:p>
          <a:p>
            <a:pPr marL="0" indent="0">
              <a:buNone/>
            </a:pPr>
            <a:r>
              <a:rPr lang="pt-BR" sz="4500" dirty="0" smtClean="0"/>
              <a:t> </a:t>
            </a:r>
            <a:r>
              <a:rPr lang="pt-BR" sz="4500" dirty="0"/>
              <a:t>João Cap.15 </a:t>
            </a:r>
          </a:p>
          <a:p>
            <a:pPr marL="0" indent="0">
              <a:buNone/>
            </a:pPr>
            <a:r>
              <a:rPr lang="pt-BR" sz="7200" dirty="0" smtClean="0"/>
              <a:t>“Vós </a:t>
            </a:r>
            <a:r>
              <a:rPr lang="pt-BR" sz="7200" dirty="0"/>
              <a:t>sereis meus amigos, se fizerdes o que eu vos mando.”</a:t>
            </a:r>
          </a:p>
          <a:p>
            <a:pPr marL="0" indent="0">
              <a:buNone/>
            </a:pPr>
            <a:endParaRPr lang="pt-BR" sz="4500" dirty="0" smtClean="0"/>
          </a:p>
          <a:p>
            <a:pPr marL="0" indent="0">
              <a:buNone/>
            </a:pPr>
            <a:r>
              <a:rPr lang="pt-BR" sz="4500" dirty="0" smtClean="0"/>
              <a:t> João </a:t>
            </a:r>
            <a:r>
              <a:rPr lang="pt-BR" sz="4500" dirty="0"/>
              <a:t>Cap.15 </a:t>
            </a:r>
          </a:p>
          <a:p>
            <a:pPr marL="0" indent="0">
              <a:buNone/>
            </a:pPr>
            <a:r>
              <a:rPr lang="pt-BR" sz="7200" b="1" dirty="0" smtClean="0"/>
              <a:t>“</a:t>
            </a:r>
            <a:r>
              <a:rPr lang="pt-BR" sz="7200" b="1" dirty="0"/>
              <a:t>Já vos não chamarei servos, porque o servo não sabe o que faz o seu senhor; mas tenho-vos chamado amigos, porque tudo quanto ouvi de meu Pai vos tenho feito conhecer.”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40523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Áquila Cris\Desktop\amizad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6" y="-22448"/>
            <a:ext cx="9217024" cy="691276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324036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          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                                                   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352928" cy="14401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407707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prstClr val="white"/>
                </a:solidFill>
              </a:rPr>
              <a:t>“Para </a:t>
            </a:r>
            <a:r>
              <a:rPr lang="pt-BR" sz="3600" dirty="0">
                <a:solidFill>
                  <a:prstClr val="white"/>
                </a:solidFill>
              </a:rPr>
              <a:t>conseguir a amizade de uma pessoa digna é preciso desenvolvermos em nós mesmos as qualidades que naquela admiramos</a:t>
            </a:r>
            <a:r>
              <a:rPr lang="pt-BR" sz="3600" dirty="0" smtClean="0">
                <a:solidFill>
                  <a:prstClr val="white"/>
                </a:solidFill>
              </a:rPr>
              <a:t>.”</a:t>
            </a:r>
            <a:endParaRPr lang="pt-BR" sz="3600" dirty="0">
              <a:solidFill>
                <a:prstClr val="white"/>
              </a:solidFill>
            </a:endParaRPr>
          </a:p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Meu compromisso: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Desejo seguir os conselhos que a palavra de Deus, a Bíblia, revela sobre amizade?</a:t>
            </a:r>
          </a:p>
          <a:p>
            <a:endParaRPr lang="pt-BR" dirty="0"/>
          </a:p>
          <a:p>
            <a:r>
              <a:rPr lang="pt-BR" dirty="0" smtClean="0"/>
              <a:t>Desejo tornar-me um amigo como a Bíblia orienta?</a:t>
            </a:r>
          </a:p>
          <a:p>
            <a:endParaRPr lang="pt-BR" dirty="0"/>
          </a:p>
          <a:p>
            <a:r>
              <a:rPr lang="pt-BR" dirty="0" smtClean="0"/>
              <a:t>Desejo tornar-me amigo de Jesus, assim como Ele está ansioso para ser meu amigo?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3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O que será, então?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São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amigos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Siqueira's\Pictures\amiz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25" y="1629000"/>
            <a:ext cx="592875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51720" y="55892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“A amizade é um amor que nunca morre”</a:t>
            </a:r>
          </a:p>
          <a:p>
            <a:pPr algn="r"/>
            <a:r>
              <a:rPr lang="pt-BR" sz="1400" dirty="0" smtClean="0">
                <a:solidFill>
                  <a:prstClr val="white"/>
                </a:solidFill>
              </a:rPr>
              <a:t> Mário </a:t>
            </a:r>
            <a:r>
              <a:rPr lang="pt-BR" sz="1400" dirty="0">
                <a:solidFill>
                  <a:prstClr val="white"/>
                </a:solidFill>
              </a:rPr>
              <a:t>Quintana</a:t>
            </a:r>
          </a:p>
        </p:txBody>
      </p:sp>
    </p:spTree>
    <p:extLst>
      <p:ext uri="{BB962C8B-B14F-4D97-AF65-F5344CB8AC3E}">
        <p14:creationId xmlns:p14="http://schemas.microsoft.com/office/powerpoint/2010/main" val="25928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722314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única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coisa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realmente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é 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aptidão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social – as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relações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outras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pessoas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Psiquiatra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George Valliant,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coordenador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do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estudo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há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30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anos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6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Super Interessante, edição 288 - Fev/2011, pág.51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t-BR" sz="48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4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4800" b="1" dirty="0" smtClean="0">
                <a:solidFill>
                  <a:prstClr val="black"/>
                </a:solidFill>
                <a:ea typeface="+mn-ea"/>
                <a:cs typeface="+mn-cs"/>
              </a:rPr>
              <a:t>Ter </a:t>
            </a:r>
            <a:r>
              <a:rPr lang="pt-BR" sz="4800" b="1" dirty="0">
                <a:solidFill>
                  <a:prstClr val="black"/>
                </a:solidFill>
                <a:ea typeface="+mn-ea"/>
                <a:cs typeface="+mn-cs"/>
              </a:rPr>
              <a:t>laços fortes de </a:t>
            </a:r>
            <a:r>
              <a:rPr lang="pt-BR" sz="4800" b="1" dirty="0" smtClean="0">
                <a:solidFill>
                  <a:prstClr val="black"/>
                </a:solidFill>
                <a:ea typeface="+mn-ea"/>
                <a:cs typeface="+mn-cs"/>
              </a:rPr>
              <a:t>amizade</a:t>
            </a:r>
            <a:r>
              <a:rPr lang="pt-BR" sz="4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4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sz="4800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800" b="1" dirty="0"/>
          </a:p>
          <a:p>
            <a:pPr marL="0" indent="0" algn="just">
              <a:buNone/>
            </a:pPr>
            <a:r>
              <a:rPr lang="pt-BR" sz="4400" b="1" dirty="0"/>
              <a:t> </a:t>
            </a:r>
            <a:r>
              <a:rPr lang="pt-BR" sz="4400" b="1" dirty="0" smtClean="0"/>
              <a:t>   aumenta </a:t>
            </a:r>
            <a:r>
              <a:rPr lang="pt-BR" sz="4400" b="1" dirty="0"/>
              <a:t>nossa vida em </a:t>
            </a:r>
            <a:r>
              <a:rPr lang="pt-BR" sz="4400" b="1" dirty="0" smtClean="0"/>
              <a:t>10 anos </a:t>
            </a:r>
            <a:r>
              <a:rPr lang="pt-BR" sz="4400" b="1" dirty="0"/>
              <a:t/>
            </a:r>
            <a:br>
              <a:rPr lang="pt-BR" sz="4400" b="1" dirty="0"/>
            </a:br>
            <a:r>
              <a:rPr lang="pt-BR" sz="4400" b="1" dirty="0"/>
              <a:t> </a:t>
            </a:r>
            <a:r>
              <a:rPr lang="pt-BR" sz="4400" b="1" dirty="0" smtClean="0"/>
              <a:t>   previne </a:t>
            </a:r>
            <a:r>
              <a:rPr lang="pt-BR" sz="4400" b="1" dirty="0"/>
              <a:t>uma serie de doenças</a:t>
            </a:r>
            <a:endParaRPr lang="pt-B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07288" cy="2434282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Existe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até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quantidade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mínima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amigos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você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fique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menos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vulnerável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n-US" sz="4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doenças</a:t>
            </a:r>
            <a:r>
              <a:rPr lang="en-US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segundo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pesquisadores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Universidade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Duke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896072"/>
            <a:ext cx="28575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31840" y="6093296"/>
            <a:ext cx="2895600" cy="365125"/>
          </a:xfrm>
        </p:spPr>
        <p:txBody>
          <a:bodyPr/>
          <a:lstStyle/>
          <a:p>
            <a:r>
              <a:rPr lang="pt-BR" b="1" dirty="0" smtClean="0">
                <a:solidFill>
                  <a:prstClr val="black">
                    <a:tint val="75000"/>
                  </a:prstClr>
                </a:solidFill>
              </a:rPr>
              <a:t>Super Interessante, edição 288 - Fev/2011, pág.51</a:t>
            </a:r>
            <a:endParaRPr lang="pt-BR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1570186"/>
          </a:xfrm>
        </p:spPr>
        <p:txBody>
          <a:bodyPr>
            <a:no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Pessoas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4 amigos tem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risco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dobrado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doenças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cardíacas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35399"/>
            <a:ext cx="2667000" cy="2409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Super Interessante, edição 288 - Fev/2011, pág.51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944</Words>
  <Application>Microsoft Office PowerPoint</Application>
  <PresentationFormat>Apresentação na tela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1_Tema do Office</vt:lpstr>
      <vt:lpstr>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“Quem encontrou um amigo descobriu um tesouro”          (Super Interessante, edição 288 - Fev/2011, pág.51) </vt:lpstr>
      <vt:lpstr>Voluntários de todas as idades e perfis, foram analisados e pesquisados por estudiosos e responderam à seguinte pergunta:</vt:lpstr>
      <vt:lpstr>A conclusão é surpreendente!!!</vt:lpstr>
      <vt:lpstr>O que será, então?</vt:lpstr>
      <vt:lpstr>São os amigos</vt:lpstr>
      <vt:lpstr>“A única coisa que que realmente importa é a sua aptidão social – as suas relações com outras pessoas.”   Psiquiatra George Valliant, coordenador do estudo há 30 anos.</vt:lpstr>
      <vt:lpstr> Ter laços fortes de amizade </vt:lpstr>
      <vt:lpstr>Existe até uma quantidade mínima de amigos para que você fique menos vulnerável a doenças, segundo pesquisadores da Universidade Duke.</vt:lpstr>
      <vt:lpstr>Pessoas com menos de 4 amigos tem risco dobrado de doenças cardíacas.</vt:lpstr>
      <vt:lpstr>Durante a adolescencia passamos quase 30% do nosso tempo com amigos.</vt:lpstr>
      <vt:lpstr>Depois deste período dedicamos menos de 10% do tempo com amigos.</vt:lpstr>
      <vt:lpstr>Quanto vale uma amizade?</vt:lpstr>
      <vt:lpstr>O economista Andrew Oswald, da Universidade de Warwick, criou uma fórmula para calcular quanto dinheiro seria preciso ter para compensar a falta de amigos.</vt:lpstr>
      <vt:lpstr>Oswald descobriu que as pessoas se sentem mais felizes quando ganham aumento de salário ou fazem um novo amigo.</vt:lpstr>
      <vt:lpstr>Ganhar um amigo equivale a receber     R$ 134 mil a mais de salário anual.</vt:lpstr>
      <vt:lpstr>Pessoas que possuem 3 ou mais amigos no trabalho têm quase o dobro de chance de estarem satisfeitas com a vida</vt:lpstr>
      <vt:lpstr>Amigos trazem felicidade</vt:lpstr>
      <vt:lpstr>Mas podem aumentar suas chances de depressão.</vt:lpstr>
      <vt:lpstr>Cada amigo triste, segundo as equações de Christakis e Fowler, coloca você 7% mais para baixo.</vt:lpstr>
      <vt:lpstr>Porém, essa não é a única desvantagem da amizade! </vt:lpstr>
      <vt:lpstr>As amizades podem</vt:lpstr>
      <vt:lpstr>Como nos proteger das más amizades?</vt:lpstr>
      <vt:lpstr>            O que a bíblia me diz?   "Um amigo fiel é uma poderosa proteção: quem o achou descobriu um tesouro. Nada é comparável a um amigo fiel; o ouro e a prata não merecem ser postos em paralelo com a sinceridade da sua fé. Um amigo fiel é um remédio de vida e imortalidade; quem teme ao Senhor achará esse amigo. Quem teme o Senhor terá também uma excelente amizade, pois o seu amigo lhe será semelhante".(Ecl. 6:14)  Você encontrou um(a) amigo (a) assim?  </vt:lpstr>
      <vt:lpstr>Salmo 1 – Sábio conselho</vt:lpstr>
      <vt:lpstr>Apresentação do PowerPoint</vt:lpstr>
      <vt:lpstr>Mas a felicidade, felizmente, é muito mais potente…</vt:lpstr>
      <vt:lpstr>Como saber se tenho bons amigos? </vt:lpstr>
      <vt:lpstr>Para refletir com o grupo:</vt:lpstr>
      <vt:lpstr>Qual é amizade mais importante que podemos ter?</vt:lpstr>
      <vt:lpstr>O Verdadeiro Amigo, JESUS. </vt:lpstr>
      <vt:lpstr>                                                                              </vt:lpstr>
      <vt:lpstr>Meu compromisso: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“Quem encontrou um amigo encontrou um tesouro”</dc:title>
  <dc:creator>Edneide</dc:creator>
  <cp:lastModifiedBy>Edneide</cp:lastModifiedBy>
  <cp:revision>31</cp:revision>
  <dcterms:created xsi:type="dcterms:W3CDTF">2013-05-25T21:11:06Z</dcterms:created>
  <dcterms:modified xsi:type="dcterms:W3CDTF">2013-05-26T03:10:45Z</dcterms:modified>
</cp:coreProperties>
</file>